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65" r:id="rId4"/>
    <p:sldId id="284" r:id="rId5"/>
    <p:sldId id="285" r:id="rId6"/>
    <p:sldId id="269" r:id="rId7"/>
    <p:sldId id="270" r:id="rId8"/>
    <p:sldId id="271" r:id="rId9"/>
    <p:sldId id="286" r:id="rId10"/>
    <p:sldId id="272" r:id="rId11"/>
    <p:sldId id="273" r:id="rId12"/>
    <p:sldId id="274" r:id="rId13"/>
    <p:sldId id="276" r:id="rId14"/>
    <p:sldId id="277" r:id="rId15"/>
    <p:sldId id="287" r:id="rId16"/>
    <p:sldId id="288" r:id="rId17"/>
    <p:sldId id="289" r:id="rId18"/>
    <p:sldId id="290" r:id="rId19"/>
    <p:sldId id="294" r:id="rId20"/>
    <p:sldId id="291" r:id="rId21"/>
    <p:sldId id="292" r:id="rId22"/>
    <p:sldId id="293" r:id="rId23"/>
    <p:sldId id="295" r:id="rId24"/>
    <p:sldId id="278" r:id="rId25"/>
    <p:sldId id="281" r:id="rId26"/>
    <p:sldId id="282" r:id="rId27"/>
    <p:sldId id="279" r:id="rId28"/>
    <p:sldId id="280" r:id="rId29"/>
    <p:sldId id="2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269287-1963-4483-B599-37C74F5139CF}" v="1305" dt="2023-12-20T11:41:32.997"/>
    <p1510:client id="{F7D997D1-E83E-D1CA-87E5-B9E4648E308C}" v="3" dt="2023-12-20T11:47:31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02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0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9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91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847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8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65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8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9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4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9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5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6840" y="129223"/>
            <a:ext cx="9418320" cy="4041648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>
                <a:cs typeface="Calibri Light"/>
              </a:rPr>
              <a:t>Deteção</a:t>
            </a:r>
            <a:r>
              <a:rPr lang="en-US" sz="6000" dirty="0">
                <a:cs typeface="Calibri Light"/>
              </a:rPr>
              <a:t> </a:t>
            </a:r>
            <a:r>
              <a:rPr lang="en-US" sz="6000" dirty="0" err="1">
                <a:cs typeface="Calibri Light"/>
              </a:rPr>
              <a:t>automática</a:t>
            </a:r>
            <a:r>
              <a:rPr lang="en-US" sz="6000" dirty="0">
                <a:cs typeface="Calibri Light"/>
              </a:rPr>
              <a:t> de </a:t>
            </a:r>
            <a:r>
              <a:rPr lang="en-US" sz="6000" dirty="0" err="1">
                <a:cs typeface="Calibri Light"/>
              </a:rPr>
              <a:t>matrículas</a:t>
            </a:r>
            <a:r>
              <a:rPr lang="en-US" sz="6000" dirty="0">
                <a:cs typeface="Calibri Light"/>
              </a:rPr>
              <a:t> de </a:t>
            </a:r>
            <a:r>
              <a:rPr lang="en-US" sz="6000" dirty="0" err="1">
                <a:cs typeface="Calibri Light"/>
              </a:rPr>
              <a:t>automóveis</a:t>
            </a:r>
            <a:r>
              <a:rPr lang="en-US" sz="6000" dirty="0">
                <a:cs typeface="Calibri Light"/>
              </a:rPr>
              <a:t> </a:t>
            </a:r>
            <a:r>
              <a:rPr lang="en-US" sz="6000" dirty="0" err="1">
                <a:cs typeface="Calibri Light"/>
              </a:rPr>
              <a:t>utilizando</a:t>
            </a:r>
            <a:r>
              <a:rPr lang="en-US" sz="6000" dirty="0">
                <a:cs typeface="Calibri Light"/>
              </a:rPr>
              <a:t> YOLOv8n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6840" y="4559060"/>
            <a:ext cx="9418320" cy="1691640"/>
          </a:xfrm>
        </p:spPr>
        <p:txBody>
          <a:bodyPr/>
          <a:lstStyle/>
          <a:p>
            <a:pPr algn="ctr"/>
            <a:r>
              <a:rPr lang="en-US" dirty="0" err="1"/>
              <a:t>Processamento</a:t>
            </a:r>
            <a:r>
              <a:rPr lang="en-US" dirty="0"/>
              <a:t> Digital de </a:t>
            </a:r>
            <a:r>
              <a:rPr lang="en-US" dirty="0" err="1"/>
              <a:t>Imagem</a:t>
            </a:r>
            <a:endParaRPr lang="en-US" dirty="0"/>
          </a:p>
          <a:p>
            <a:pPr algn="ctr"/>
            <a:r>
              <a:rPr lang="en-US" dirty="0" err="1"/>
              <a:t>Mestrado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Engenharia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endParaRPr lang="en-US" dirty="0"/>
          </a:p>
          <a:p>
            <a:pPr algn="ctr"/>
            <a:r>
              <a:rPr lang="en-US" dirty="0" err="1"/>
              <a:t>Universidade</a:t>
            </a:r>
            <a:r>
              <a:rPr lang="en-US" dirty="0"/>
              <a:t> de </a:t>
            </a:r>
            <a:r>
              <a:rPr lang="en-US" dirty="0" err="1"/>
              <a:t>Trás</a:t>
            </a:r>
            <a:r>
              <a:rPr lang="en-US" dirty="0"/>
              <a:t>-</a:t>
            </a:r>
            <a:r>
              <a:rPr lang="en-US" dirty="0" err="1"/>
              <a:t>os</a:t>
            </a:r>
            <a:r>
              <a:rPr lang="en-US" dirty="0"/>
              <a:t>-Montes e Alto Douro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B4FB-A61F-8F98-D843-8DD2A464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Modelo</a:t>
            </a:r>
            <a:r>
              <a:rPr lang="en-US" dirty="0">
                <a:cs typeface="Calibri Light"/>
              </a:rPr>
              <a:t> YOLOv8n</a:t>
            </a:r>
            <a:endParaRPr lang="en-US" dirty="0"/>
          </a:p>
        </p:txBody>
      </p:sp>
      <p:pic>
        <p:nvPicPr>
          <p:cNvPr id="3074" name="Picture 2" descr="Principles Of YoloV8. YOLO v8: Revolutionizing Object… | by Syed Zahid Ali  | Medium">
            <a:extLst>
              <a:ext uri="{FF2B5EF4-FFF2-40B4-BE49-F238E27FC236}">
                <a16:creationId xmlns:a16="http://schemas.microsoft.com/office/drawing/2014/main" id="{BC4FAAD3-06C1-A89D-3E39-1B45B9E34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67" y="2247821"/>
            <a:ext cx="6203066" cy="332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13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9DC3-1B8E-2E22-627A-C63C5CC8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Treino</a:t>
            </a:r>
            <a:r>
              <a:rPr lang="en-US" dirty="0">
                <a:cs typeface="Calibri Light"/>
              </a:rPr>
              <a:t> do </a:t>
            </a:r>
            <a:r>
              <a:rPr lang="en-US" dirty="0" err="1">
                <a:cs typeface="Calibri Light"/>
              </a:rPr>
              <a:t>modelo</a:t>
            </a:r>
            <a:endParaRPr lang="en-US" dirty="0" err="1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932315-20E8-4912-1C32-785A103D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71" y="2935263"/>
            <a:ext cx="6682258" cy="139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A560-4A13-6CC2-FE32-EEE620FA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Realização</a:t>
            </a:r>
            <a:r>
              <a:rPr lang="en-US" dirty="0">
                <a:cs typeface="Calibri Light"/>
              </a:rPr>
              <a:t> de </a:t>
            </a:r>
            <a:r>
              <a:rPr lang="en-US" dirty="0" err="1">
                <a:cs typeface="Calibri Light"/>
              </a:rPr>
              <a:t>inferências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BD4BDA-7045-3C6A-6E14-45A04F03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868" y="2656741"/>
            <a:ext cx="9506647" cy="45170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0BADA6D-67B0-FEDE-EA75-01EEA09C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008" y="3600289"/>
            <a:ext cx="7678366" cy="172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18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48E9-53E1-1844-27A2-78DAABC8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Recorte</a:t>
            </a:r>
            <a:r>
              <a:rPr lang="en-US" dirty="0">
                <a:cs typeface="Calibri Light"/>
              </a:rPr>
              <a:t> das imagens</a:t>
            </a: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DB65E4A-78F6-E155-0A1C-F1CB01F391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78F6B62-0B1B-50CC-1981-C750FA6A8B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78613" y="3428999"/>
            <a:ext cx="2422187" cy="24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7" name="Imagem 6" descr="Uma imagem com Veículo terrestre, veículo, texto, Matrícula de veículo&#10;&#10;Descrição gerada automaticamente">
            <a:extLst>
              <a:ext uri="{FF2B5EF4-FFF2-40B4-BE49-F238E27FC236}">
                <a16:creationId xmlns:a16="http://schemas.microsoft.com/office/drawing/2014/main" id="{1A7582A5-4958-0DEC-BDD2-2FC4F469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209800"/>
            <a:ext cx="2743200" cy="2743200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79FB0E0-618A-D6A6-58F0-1606E340D618}"/>
              </a:ext>
            </a:extLst>
          </p:cNvPr>
          <p:cNvSpPr/>
          <p:nvPr/>
        </p:nvSpPr>
        <p:spPr>
          <a:xfrm>
            <a:off x="4464996" y="3276600"/>
            <a:ext cx="1783404" cy="6825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818F287-8BF8-BEF7-572B-E8A39B5A5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44" y="3325846"/>
            <a:ext cx="2007920" cy="5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8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2A82-2997-886D-10AF-75E83CAB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Correção</a:t>
            </a:r>
            <a:r>
              <a:rPr lang="en-US" dirty="0">
                <a:cs typeface="Calibri Light"/>
              </a:rPr>
              <a:t> de </a:t>
            </a:r>
            <a:r>
              <a:rPr lang="en-US" dirty="0" err="1">
                <a:cs typeface="Calibri Light"/>
              </a:rPr>
              <a:t>erros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B8107-2AF8-A6D8-FB90-1A692A8CB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18581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cs typeface="Calibri"/>
              </a:rPr>
              <a:t>Aumentar</a:t>
            </a:r>
            <a:r>
              <a:rPr lang="en-US" dirty="0">
                <a:cs typeface="Calibri"/>
              </a:rPr>
              <a:t> o </a:t>
            </a:r>
            <a:r>
              <a:rPr lang="en-US" dirty="0" err="1">
                <a:cs typeface="Calibri"/>
              </a:rPr>
              <a:t>número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épocas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treino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cs typeface="Calibri"/>
              </a:rPr>
              <a:t>Utilização</a:t>
            </a:r>
            <a:r>
              <a:rPr lang="en-US" dirty="0">
                <a:cs typeface="Calibri"/>
              </a:rPr>
              <a:t> de checkpoints para </a:t>
            </a:r>
            <a:r>
              <a:rPr lang="en-US" dirty="0" err="1">
                <a:cs typeface="Calibri"/>
              </a:rPr>
              <a:t>fazer</a:t>
            </a:r>
            <a:r>
              <a:rPr lang="en-US" dirty="0">
                <a:cs typeface="Calibri"/>
              </a:rPr>
              <a:t> download dos pesos </a:t>
            </a:r>
            <a:r>
              <a:rPr lang="en-US" dirty="0" err="1">
                <a:cs typeface="Calibri"/>
              </a:rPr>
              <a:t>otimizados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cs typeface="Calibri"/>
              </a:rPr>
              <a:t>Experimentar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vários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níveis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confiança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cs typeface="Calibri"/>
              </a:rPr>
              <a:t>Reanotação</a:t>
            </a:r>
            <a:r>
              <a:rPr lang="en-US" dirty="0">
                <a:cs typeface="Calibri"/>
              </a:rPr>
              <a:t> do dataset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559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4F24-97CB-4669-25BC-FE6B9B9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B659E0-FE2D-E282-AC4B-B6C654C0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720" b="1866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BDCF4-E2CF-66BB-6A71-06CF85B6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957955"/>
            <a:ext cx="9418320" cy="9877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600" dirty="0" err="1">
                <a:cs typeface="Calibri Light"/>
              </a:rPr>
              <a:t>Abordagem</a:t>
            </a:r>
            <a:r>
              <a:rPr lang="en-US" sz="5600" dirty="0">
                <a:cs typeface="Calibri Light"/>
              </a:rPr>
              <a:t> 1 – </a:t>
            </a:r>
            <a:r>
              <a:rPr lang="en-US" sz="5600" dirty="0" err="1">
                <a:cs typeface="Calibri Light"/>
              </a:rPr>
              <a:t>Método</a:t>
            </a:r>
            <a:r>
              <a:rPr lang="en-US" sz="5600" dirty="0">
                <a:cs typeface="Calibri Light"/>
              </a:rPr>
              <a:t> de Otsu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F3EE2-161A-4887-1494-56B834A3C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2248017"/>
            <a:ext cx="9418320" cy="42597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Pipeline de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processamento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imagens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Extração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máscaras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Inferência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com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classificador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neuronal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Armazenamento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resultados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82738-7416-7B19-CE34-E10679A2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09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24627-FB04-192D-4F93-6292E91EF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F435-FB29-01D7-1E4A-04409029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Pipeline do </a:t>
            </a:r>
            <a:r>
              <a:rPr lang="en-US" dirty="0" err="1">
                <a:cs typeface="Calibri Light"/>
              </a:rPr>
              <a:t>processamento</a:t>
            </a:r>
            <a:r>
              <a:rPr lang="en-US" dirty="0">
                <a:cs typeface="Calibri Light"/>
              </a:rPr>
              <a:t> de imagens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3DDBDD1-FA82-A085-5C2C-C4F664DD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720" y="2550872"/>
            <a:ext cx="2475674" cy="51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A0150B1-6E46-8BF9-A348-DEA785602C3D}"/>
              </a:ext>
            </a:extLst>
          </p:cNvPr>
          <p:cNvSpPr/>
          <p:nvPr/>
        </p:nvSpPr>
        <p:spPr>
          <a:xfrm>
            <a:off x="4036979" y="2675106"/>
            <a:ext cx="700391" cy="2821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96B322C6-18C2-F338-8CD2-B6ED1B221E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E476E4F2-9B15-0C07-0E74-0070F5DDC7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E63C9F0-658E-4430-086E-120346381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50872"/>
            <a:ext cx="2475674" cy="51110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0AD474F-2F99-17DC-ACF3-071F45DAE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19" y="4458754"/>
            <a:ext cx="2475674" cy="511107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E63F3140-D72A-E757-617C-5BB036957C03}"/>
              </a:ext>
            </a:extLst>
          </p:cNvPr>
          <p:cNvSpPr/>
          <p:nvPr/>
        </p:nvSpPr>
        <p:spPr>
          <a:xfrm rot="7283493">
            <a:off x="4444107" y="3597184"/>
            <a:ext cx="1242387" cy="326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8562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9C8BB-D988-813D-FC51-4379E9B16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841B-BC7D-3CC9-08E3-DEC50EFA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Extração</a:t>
            </a:r>
            <a:r>
              <a:rPr lang="en-US" dirty="0">
                <a:cs typeface="Calibri Light"/>
              </a:rPr>
              <a:t> de </a:t>
            </a:r>
            <a:r>
              <a:rPr lang="en-US" dirty="0" err="1">
                <a:cs typeface="Calibri Light"/>
              </a:rPr>
              <a:t>máscaras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CEBB85F8-8D54-E3F5-8AE8-8819EC23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55C96FA-5D01-3A4E-68D0-C8B380E4A8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231D22-85A0-4AFF-314A-B623635E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42" y="2430625"/>
            <a:ext cx="3943900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4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173B8-6BCB-7635-F562-B65A3844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FB95-B9BF-BF66-96DC-6C836D88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Inferência</a:t>
            </a:r>
            <a:r>
              <a:rPr lang="en-US" dirty="0">
                <a:cs typeface="Calibri Light"/>
              </a:rPr>
              <a:t> com </a:t>
            </a:r>
            <a:r>
              <a:rPr lang="en-US" dirty="0" err="1">
                <a:cs typeface="Calibri Light"/>
              </a:rPr>
              <a:t>classificador</a:t>
            </a:r>
            <a:r>
              <a:rPr lang="en-US" dirty="0">
                <a:cs typeface="Calibri Light"/>
              </a:rPr>
              <a:t> neuronal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3B2212F-0EC9-FE0B-4C83-CC2A58FA49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54FE4334-75B0-26A8-52AF-4BB2AC7031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DC4A32-8FF6-FEE8-4CE2-197EB0FC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00" y="2412806"/>
            <a:ext cx="3300400" cy="34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03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AD537-C6B3-BE3F-5EE8-99AECC0A8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F2D8-EC8D-426A-3549-322FB55F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Armazenamento</a:t>
            </a:r>
            <a:r>
              <a:rPr lang="en-US" dirty="0">
                <a:cs typeface="Calibri Light"/>
              </a:rPr>
              <a:t> de </a:t>
            </a:r>
            <a:r>
              <a:rPr lang="en-US" dirty="0" err="1">
                <a:cs typeface="Calibri Light"/>
              </a:rPr>
              <a:t>resultados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7793C4B4-1464-0CAD-CB24-D0EB1E5DF6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2A82AC4A-107B-198A-9286-3CF0E2050A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03B88D-5E94-2C08-E0ED-B306B8C2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96" y="2056730"/>
            <a:ext cx="2654771" cy="443550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6E0BE8-E12F-4585-5213-E45EC10CE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51" y="2056731"/>
            <a:ext cx="2469349" cy="44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7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2C4974-783B-20E9-89E6-A207BB85D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720" b="1866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42FAA-949D-544F-CADB-CD6A3299E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957955"/>
            <a:ext cx="9418320" cy="987725"/>
          </a:xfrm>
        </p:spPr>
        <p:txBody>
          <a:bodyPr>
            <a:normAutofit/>
          </a:bodyPr>
          <a:lstStyle/>
          <a:p>
            <a:pPr algn="ctr"/>
            <a:r>
              <a:rPr lang="en-US" sz="5600" dirty="0" err="1">
                <a:cs typeface="Calibri Light"/>
              </a:rPr>
              <a:t>Introdução</a:t>
            </a:r>
            <a:endParaRPr lang="en-US" sz="56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7E805-741D-559F-08AC-DD54A1026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2248017"/>
            <a:ext cx="9418320" cy="31607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O que é 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deteção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automática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e o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reconhecimento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objetos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Importância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deteção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reconhecimento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objetos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Exemplos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sua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aplicação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4E8E4-3A52-4B19-AFD7-B242CE61A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698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317F3-C3F5-BD1D-1E31-EF12DECA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357562-F1B8-B45C-86FD-AEAD0C796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720" b="1866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6BBD9-C136-E248-CAFF-599E4800D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147736"/>
            <a:ext cx="9418320" cy="9877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600" dirty="0" err="1">
                <a:cs typeface="Calibri Light"/>
              </a:rPr>
              <a:t>Abordagem</a:t>
            </a:r>
            <a:r>
              <a:rPr lang="en-US" sz="5600" dirty="0">
                <a:cs typeface="Calibri Light"/>
              </a:rPr>
              <a:t> 2 – OCR (Optical </a:t>
            </a:r>
            <a:r>
              <a:rPr lang="en-US" sz="5600" dirty="0" err="1">
                <a:cs typeface="Calibri Light"/>
              </a:rPr>
              <a:t>Carachter</a:t>
            </a:r>
            <a:r>
              <a:rPr lang="en-US" sz="5600" dirty="0">
                <a:cs typeface="Calibri Light"/>
              </a:rPr>
              <a:t> Recognition)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35B4-27AC-4DC8-720F-13AD8CD56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2455051"/>
            <a:ext cx="9418320" cy="42597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Inferência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com o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Modelo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pré-treinado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OCR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Armazenamento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resultados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073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5E738-9661-BFC3-65AD-3886D8EE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B83F-1A57-2739-46B2-63CB02F2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Inferência</a:t>
            </a:r>
            <a:r>
              <a:rPr lang="en-US" dirty="0">
                <a:cs typeface="Calibri Light"/>
              </a:rPr>
              <a:t> com o </a:t>
            </a:r>
            <a:r>
              <a:rPr lang="en-US" dirty="0" err="1">
                <a:cs typeface="Calibri Light"/>
              </a:rPr>
              <a:t>Modelo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pré-treinado</a:t>
            </a:r>
            <a:r>
              <a:rPr lang="en-US" dirty="0">
                <a:cs typeface="Calibri Light"/>
              </a:rPr>
              <a:t> OCR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C64B4F74-A2CC-03E6-0F40-97F7B0715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ACDDEA4C-6E58-51E0-0E03-67E5215C1B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857109-A9A0-C8BD-CE92-75A56800B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57" y="2873194"/>
            <a:ext cx="5837669" cy="5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6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28624-3C61-54AF-5937-CDE0209C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C2A3-D7DC-F1D6-A610-2AF6C107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Armazenamento</a:t>
            </a:r>
            <a:r>
              <a:rPr lang="en-US" dirty="0">
                <a:cs typeface="Calibri Light"/>
              </a:rPr>
              <a:t> de </a:t>
            </a:r>
            <a:r>
              <a:rPr lang="en-US" dirty="0" err="1">
                <a:cs typeface="Calibri Light"/>
              </a:rPr>
              <a:t>resultados</a:t>
            </a: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E3F4D16-50CA-2D28-6F89-1098762A05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471EEAD6-0ADA-819E-1DD6-22F2581EE7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F819DE-2B11-1D35-8252-1493368F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16" y="1898001"/>
            <a:ext cx="2336168" cy="42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57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3155-6D32-2861-AA69-19FB3AEB3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34210F-94C4-EE26-E928-D45E08214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720" b="1866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CA97A-0713-3319-8849-030A9F648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147736"/>
            <a:ext cx="9418320" cy="987725"/>
          </a:xfrm>
        </p:spPr>
        <p:txBody>
          <a:bodyPr>
            <a:normAutofit/>
          </a:bodyPr>
          <a:lstStyle/>
          <a:p>
            <a:pPr algn="ctr"/>
            <a:r>
              <a:rPr lang="en-US" sz="5600" dirty="0" err="1">
                <a:cs typeface="Calibri Light"/>
              </a:rPr>
              <a:t>Análise</a:t>
            </a:r>
            <a:r>
              <a:rPr lang="en-US" sz="5600" dirty="0">
                <a:cs typeface="Calibri Light"/>
              </a:rPr>
              <a:t> de </a:t>
            </a:r>
            <a:r>
              <a:rPr lang="en-US" sz="5600" dirty="0" err="1">
                <a:cs typeface="Calibri Light"/>
              </a:rPr>
              <a:t>resultados</a:t>
            </a:r>
            <a:endParaRPr lang="en-US" sz="56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718FB-4119-0C06-8EA6-38A8FB1DD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2455051"/>
            <a:ext cx="9418320" cy="42597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Métricas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do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treino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Que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erros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tiveram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ser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apontados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Resultados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das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inferências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Considerações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finais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sobre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os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resultados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81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3D950-FD0A-24DA-C7B9-5F62C5D8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Métricas</a:t>
            </a:r>
            <a:r>
              <a:rPr lang="en-US" dirty="0">
                <a:cs typeface="Calibri Light"/>
              </a:rPr>
              <a:t> de </a:t>
            </a:r>
            <a:r>
              <a:rPr lang="en-US" dirty="0" err="1">
                <a:cs typeface="Calibri Light"/>
              </a:rPr>
              <a:t>treino</a:t>
            </a:r>
            <a:endParaRPr lang="en-US" dirty="0"/>
          </a:p>
        </p:txBody>
      </p:sp>
      <p:pic>
        <p:nvPicPr>
          <p:cNvPr id="5" name="Imagem 4" descr="Uma imagem com texto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E4A7B5C7-DFD0-928F-769B-D077B7B887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28" y="2030329"/>
            <a:ext cx="4834128" cy="36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63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C01F-84C7-F613-B237-02E30790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Métricas</a:t>
            </a:r>
            <a:r>
              <a:rPr lang="en-US" dirty="0">
                <a:cs typeface="Calibri Light"/>
              </a:rPr>
              <a:t> de </a:t>
            </a:r>
            <a:r>
              <a:rPr lang="en-US" dirty="0" err="1">
                <a:cs typeface="Calibri Light"/>
              </a:rPr>
              <a:t>treino</a:t>
            </a:r>
            <a:r>
              <a:rPr lang="en-US" dirty="0">
                <a:cs typeface="Calibri Light"/>
              </a:rPr>
              <a:t> (cont.)</a:t>
            </a:r>
            <a:endParaRPr lang="en-US" dirty="0"/>
          </a:p>
        </p:txBody>
      </p:sp>
      <p:pic>
        <p:nvPicPr>
          <p:cNvPr id="9" name="Imagem 8" descr="Uma imagem com texto, diagrama, Esquema, número&#10;&#10;Descrição gerada automaticamente">
            <a:extLst>
              <a:ext uri="{FF2B5EF4-FFF2-40B4-BE49-F238E27FC236}">
                <a16:creationId xmlns:a16="http://schemas.microsoft.com/office/drawing/2014/main" id="{817E5F4E-D81B-AAC0-CFC0-AAD67846A8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36" y="2053522"/>
            <a:ext cx="5501911" cy="27509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F7AA29-88DD-CDA7-13A2-75C65C9CE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16" y="5349960"/>
            <a:ext cx="675416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72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E47C-D07A-98CE-85BB-951AC734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Que </a:t>
            </a:r>
            <a:r>
              <a:rPr lang="en-US" dirty="0" err="1">
                <a:cs typeface="Calibri Light"/>
              </a:rPr>
              <a:t>erros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tiveram</a:t>
            </a:r>
            <a:r>
              <a:rPr lang="en-US" dirty="0">
                <a:cs typeface="Calibri Light"/>
              </a:rPr>
              <a:t> de ser </a:t>
            </a:r>
            <a:r>
              <a:rPr lang="en-US" dirty="0" err="1">
                <a:cs typeface="Calibri Light"/>
              </a:rPr>
              <a:t>apontados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5A03C9-FDC8-5C5E-10F4-09D05A40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30" y="2442780"/>
            <a:ext cx="7957923" cy="2706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613C2D-2CBF-D609-7E6D-23CA2971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" y="2713458"/>
            <a:ext cx="9692640" cy="34075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FB9228D-AEC1-8F59-F3AF-A0F909893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19163"/>
            <a:ext cx="2857500" cy="714375"/>
          </a:xfrm>
          <a:prstGeom prst="rect">
            <a:avLst/>
          </a:prstGeom>
        </p:spPr>
      </p:pic>
      <p:pic>
        <p:nvPicPr>
          <p:cNvPr id="11" name="Imagem 10" descr="Uma imagem com texto, Tipo de letra, número, serviço de mesa&#10;&#10;Descrição gerada automaticamente">
            <a:extLst>
              <a:ext uri="{FF2B5EF4-FFF2-40B4-BE49-F238E27FC236}">
                <a16:creationId xmlns:a16="http://schemas.microsoft.com/office/drawing/2014/main" id="{39AC7C4B-0154-6EE7-64AB-A7E7E863A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91" y="3707591"/>
            <a:ext cx="2857500" cy="7143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A861D9C-959F-C9D9-F42C-DA26574AB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250" y="4801703"/>
            <a:ext cx="2857500" cy="7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73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EAEA-DFEA-74E9-B4CD-95A52E86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Resultados</a:t>
            </a:r>
            <a:r>
              <a:rPr lang="en-US" dirty="0">
                <a:cs typeface="Calibri Light"/>
              </a:rPr>
              <a:t> das </a:t>
            </a:r>
            <a:r>
              <a:rPr lang="en-US" dirty="0" err="1">
                <a:cs typeface="Calibri Light"/>
              </a:rPr>
              <a:t>inferências</a:t>
            </a:r>
            <a:endParaRPr lang="en-US" dirty="0"/>
          </a:p>
        </p:txBody>
      </p:sp>
      <p:pic>
        <p:nvPicPr>
          <p:cNvPr id="7" name="Imagem 6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4DBCCDB4-5D0D-CC5C-E6B1-974718249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5" y="2677297"/>
            <a:ext cx="4391913" cy="311659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1F9BBCD-C576-B9D5-750A-8319E5C93725}"/>
              </a:ext>
            </a:extLst>
          </p:cNvPr>
          <p:cNvSpPr txBox="1"/>
          <p:nvPr/>
        </p:nvSpPr>
        <p:spPr>
          <a:xfrm>
            <a:off x="1166981" y="2305455"/>
            <a:ext cx="3028026" cy="371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OCR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7D22961-AE66-3755-9EAA-C4F8C202E6C4}"/>
              </a:ext>
            </a:extLst>
          </p:cNvPr>
          <p:cNvSpPr txBox="1"/>
          <p:nvPr/>
        </p:nvSpPr>
        <p:spPr>
          <a:xfrm>
            <a:off x="7150838" y="2305455"/>
            <a:ext cx="3028026" cy="371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Método de </a:t>
            </a:r>
            <a:r>
              <a:rPr lang="pt-PT" dirty="0" err="1"/>
              <a:t>Otsu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8981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7D50-10BA-6134-173A-DC4D3D82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Considerações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finais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sobre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os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resultados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F59FD-B591-2FCF-986D-01AD68ADA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4446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cs typeface="Calibri"/>
              </a:rPr>
              <a:t>Preferência</a:t>
            </a:r>
            <a:r>
              <a:rPr lang="en-US" dirty="0">
                <a:cs typeface="Calibri"/>
              </a:rPr>
              <a:t> do OCR 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Método</a:t>
            </a:r>
            <a:r>
              <a:rPr lang="en-US" dirty="0">
                <a:cs typeface="Calibri"/>
              </a:rPr>
              <a:t> de Otsu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cs typeface="Calibri"/>
              </a:rPr>
              <a:t>Erros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intermédios</a:t>
            </a:r>
            <a:r>
              <a:rPr lang="en-US" dirty="0">
                <a:cs typeface="Calibri"/>
              </a:rPr>
              <a:t> que </a:t>
            </a:r>
            <a:r>
              <a:rPr lang="en-US" dirty="0" err="1">
                <a:cs typeface="Calibri"/>
              </a:rPr>
              <a:t>levaram</a:t>
            </a:r>
            <a:r>
              <a:rPr lang="en-US" dirty="0">
                <a:cs typeface="Calibri"/>
              </a:rPr>
              <a:t> à </a:t>
            </a:r>
            <a:r>
              <a:rPr lang="en-US" dirty="0" err="1">
                <a:cs typeface="Calibri"/>
              </a:rPr>
              <a:t>impossibilidade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análise</a:t>
            </a:r>
            <a:r>
              <a:rPr lang="en-US" dirty="0">
                <a:cs typeface="Calibri"/>
              </a:rPr>
              <a:t> de dados para o </a:t>
            </a:r>
            <a:r>
              <a:rPr lang="en-US" dirty="0" err="1">
                <a:cs typeface="Calibri"/>
              </a:rPr>
              <a:t>Método</a:t>
            </a:r>
            <a:r>
              <a:rPr lang="en-US" dirty="0">
                <a:cs typeface="Calibri"/>
              </a:rPr>
              <a:t> de Otsu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cs typeface="Calibri"/>
              </a:rPr>
              <a:t>Simplicidade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óbvia</a:t>
            </a:r>
            <a:r>
              <a:rPr lang="en-US" dirty="0">
                <a:cs typeface="Calibri"/>
              </a:rPr>
              <a:t> do OCR </a:t>
            </a:r>
            <a:r>
              <a:rPr lang="en-US" dirty="0" err="1">
                <a:cs typeface="Calibri"/>
              </a:rPr>
              <a:t>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relação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Método</a:t>
            </a:r>
            <a:r>
              <a:rPr lang="en-US" dirty="0">
                <a:cs typeface="Calibri"/>
              </a:rPr>
              <a:t> de Otsu</a:t>
            </a:r>
          </a:p>
        </p:txBody>
      </p:sp>
    </p:spTree>
    <p:extLst>
      <p:ext uri="{BB962C8B-B14F-4D97-AF65-F5344CB8AC3E}">
        <p14:creationId xmlns:p14="http://schemas.microsoft.com/office/powerpoint/2010/main" val="3588102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EC1D1-B488-0B3A-1BCE-95202E108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65D90-696D-F8FC-3070-C7E625CFF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720" b="1866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2B365-4015-1C0C-7A25-FA1148AF0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147736"/>
            <a:ext cx="9418320" cy="987725"/>
          </a:xfrm>
        </p:spPr>
        <p:txBody>
          <a:bodyPr>
            <a:normAutofit/>
          </a:bodyPr>
          <a:lstStyle/>
          <a:p>
            <a:pPr algn="ctr"/>
            <a:r>
              <a:rPr lang="en-US" sz="5600" dirty="0" err="1">
                <a:cs typeface="Calibri Light"/>
              </a:rPr>
              <a:t>Conclusões</a:t>
            </a:r>
            <a:endParaRPr lang="en-US" sz="56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53F59-03C3-C706-BCD2-C99B1E420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516100"/>
            <a:ext cx="9418320" cy="42597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Muito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obrigado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  <a:cs typeface="Calibri"/>
              </a:rPr>
              <a:t> a </a:t>
            </a:r>
            <a:r>
              <a:rPr lang="en-US" sz="2400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todos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  <a:cs typeface="Calibri"/>
              </a:rPr>
              <a:t>!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37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bust artificial intelligence tools to predict future cancer | MIT News |  Massachusetts Institute of Technology">
            <a:extLst>
              <a:ext uri="{FF2B5EF4-FFF2-40B4-BE49-F238E27FC236}">
                <a16:creationId xmlns:a16="http://schemas.microsoft.com/office/drawing/2014/main" id="{197287A1-07FC-3C9B-B9D7-1829667CC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2" y="428018"/>
            <a:ext cx="4202349" cy="280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ding an Advanced Object Detection Application for Autonomous Vehicles:  YOLOv7, Intel PyTorch | by Jayita Bhattacharyya | Medium">
            <a:extLst>
              <a:ext uri="{FF2B5EF4-FFF2-40B4-BE49-F238E27FC236}">
                <a16:creationId xmlns:a16="http://schemas.microsoft.com/office/drawing/2014/main" id="{B2E4964D-E353-E71B-3715-BC9225BE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8018"/>
            <a:ext cx="4168883" cy="280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ure shows some results of our end-to-end license plate detection and...  | Download Scientific Diagram">
            <a:extLst>
              <a:ext uri="{FF2B5EF4-FFF2-40B4-BE49-F238E27FC236}">
                <a16:creationId xmlns:a16="http://schemas.microsoft.com/office/drawing/2014/main" id="{F5775FE5-66BF-2A05-672A-4199B9BC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05" y="3540283"/>
            <a:ext cx="3862019" cy="28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41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420926-AAE5-4DAD-8074-C3CC5396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36C3F9-37FC-23E3-F8A7-D9428498E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720" b="1866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BDD2A-5231-41D8-E348-DE03BE406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957955"/>
            <a:ext cx="9418320" cy="987725"/>
          </a:xfrm>
        </p:spPr>
        <p:txBody>
          <a:bodyPr>
            <a:normAutofit/>
          </a:bodyPr>
          <a:lstStyle/>
          <a:p>
            <a:pPr algn="ctr"/>
            <a:r>
              <a:rPr lang="en-US" sz="5600" dirty="0" err="1">
                <a:cs typeface="Calibri Light"/>
              </a:rPr>
              <a:t>Objetivos</a:t>
            </a:r>
            <a:endParaRPr lang="en-US" sz="56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DC3A-4DEC-36B1-9BC5-5906A9E82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2248017"/>
            <a:ext cx="9418320" cy="42597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Treinar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uma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rede YOLOv8n com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uma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série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imagens de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carros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modo 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obter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deteção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das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matrículas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Extrair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as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matrículas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Utilização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do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Método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Otsu e de um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classificador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neuronal para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realizar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previsões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dos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caracteres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Utilização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do OCR para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realizar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previsões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dos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caracteres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659561-F989-F350-1AD6-E15E521BC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77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A4624A-962B-4FE8-E8DA-4C18260F6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FB0998-D0A9-D237-4964-B0C94FE2B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720" b="1866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1A455B-2A5D-DD7E-56BC-D6904F925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957955"/>
            <a:ext cx="9418320" cy="987725"/>
          </a:xfrm>
        </p:spPr>
        <p:txBody>
          <a:bodyPr>
            <a:normAutofit/>
          </a:bodyPr>
          <a:lstStyle/>
          <a:p>
            <a:pPr algn="ctr"/>
            <a:r>
              <a:rPr lang="en-US" sz="5600" dirty="0" err="1">
                <a:cs typeface="Calibri Light"/>
              </a:rPr>
              <a:t>Metodologia</a:t>
            </a:r>
            <a:endParaRPr lang="en-US" sz="56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ECFE4-CF4D-06BC-C499-661614729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2248017"/>
            <a:ext cx="9418320" cy="42597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Aquisição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dados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Pré-processamento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das imagens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Utilização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Data Augmentation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15028E-AFDE-8BF4-1DD6-5579CE691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375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BB95-9117-2597-C763-9A06FEF9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Aquisição</a:t>
            </a:r>
            <a:r>
              <a:rPr lang="en-US" dirty="0">
                <a:cs typeface="Calibri Light"/>
              </a:rPr>
              <a:t> de dados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0A115230-10A9-37FE-1EA7-EB9B20FA1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2923" y="2189041"/>
            <a:ext cx="1728841" cy="1575565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F1166E1-EE86-401A-8B13-5407809D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62" y="2191468"/>
            <a:ext cx="2131542" cy="15731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92F02F3-80FD-0562-2CBA-C571C71F3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71" y="2191468"/>
            <a:ext cx="1728841" cy="157313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2E8197-8257-594E-834F-EBC090E00BD7}"/>
              </a:ext>
            </a:extLst>
          </p:cNvPr>
          <p:cNvSpPr txBox="1"/>
          <p:nvPr/>
        </p:nvSpPr>
        <p:spPr>
          <a:xfrm>
            <a:off x="5243771" y="3764606"/>
            <a:ext cx="41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x148 imagens</a:t>
            </a:r>
          </a:p>
        </p:txBody>
      </p:sp>
    </p:spTree>
    <p:extLst>
      <p:ext uri="{BB962C8B-B14F-4D97-AF65-F5344CB8AC3E}">
        <p14:creationId xmlns:p14="http://schemas.microsoft.com/office/powerpoint/2010/main" val="40110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8B2-6218-1D7F-77B6-461DD0C3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Pré-processamento</a:t>
            </a:r>
            <a:r>
              <a:rPr lang="en-US" dirty="0">
                <a:cs typeface="Calibri Light"/>
              </a:rPr>
              <a:t> das imagens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6DFE67-6CCA-14B4-F238-06121E90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770" y="1964568"/>
            <a:ext cx="5946843" cy="16071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B216A85-B787-71A1-34F5-5A169037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13" y="3920311"/>
            <a:ext cx="5944573" cy="7766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F2D07F-3D43-403C-3980-97F5BE4CC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978" y="5045595"/>
            <a:ext cx="3942426" cy="51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7808-C794-8D8A-EC6C-FD5DE7DF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Augmentation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8B21C2-9624-49D5-A79C-76BFEF4F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04" y="2133401"/>
            <a:ext cx="4734586" cy="18100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CB8D21-BBBB-EF4B-C909-0C72CB16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52" y="4385484"/>
            <a:ext cx="1896047" cy="19199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E961777-6DCD-E247-49B5-B01DC4434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233" y="4385484"/>
            <a:ext cx="1919918" cy="19199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8AF933B-240C-F2A6-0D76-53135A11D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902" y="4385483"/>
            <a:ext cx="1919919" cy="191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94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93179-8B9C-B50C-3359-BD1A4E1E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1BED0-7C7F-4A7C-A61F-4F1CC2B30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720" b="1866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3AD6F-5082-2742-8D6F-4E66A0489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957955"/>
            <a:ext cx="9418320" cy="987725"/>
          </a:xfrm>
        </p:spPr>
        <p:txBody>
          <a:bodyPr>
            <a:normAutofit/>
          </a:bodyPr>
          <a:lstStyle/>
          <a:p>
            <a:pPr algn="ctr"/>
            <a:r>
              <a:rPr lang="en-US" sz="5600" dirty="0" err="1">
                <a:cs typeface="Calibri Light"/>
              </a:rPr>
              <a:t>Implementação</a:t>
            </a:r>
            <a:endParaRPr lang="en-US" sz="56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9DC3-A87F-AE43-20CE-8CA1B4789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2248017"/>
            <a:ext cx="9418320" cy="42597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Modelo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YOLOv8n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Treino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do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Modelo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Realização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inferências</a:t>
            </a:r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Recorte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cs typeface="Calibri"/>
              </a:rPr>
              <a:t> das imagens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CE2708-E7A7-3BF8-4234-4D78E1458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239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153</TotalTime>
  <Words>310</Words>
  <Application>Microsoft Office PowerPoint</Application>
  <PresentationFormat>Ecrã Panorâmico</PresentationFormat>
  <Paragraphs>112</Paragraphs>
  <Slides>29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Century Schoolbook</vt:lpstr>
      <vt:lpstr>Wingdings 2</vt:lpstr>
      <vt:lpstr>Vista</vt:lpstr>
      <vt:lpstr>Deteção automática de matrículas de automóveis utilizando YOLOv8n</vt:lpstr>
      <vt:lpstr>Introdução</vt:lpstr>
      <vt:lpstr>Apresentação do PowerPoint</vt:lpstr>
      <vt:lpstr>Objetivos</vt:lpstr>
      <vt:lpstr>Metodologia</vt:lpstr>
      <vt:lpstr>Aquisição de dados</vt:lpstr>
      <vt:lpstr>Pré-processamento das imagens</vt:lpstr>
      <vt:lpstr>Data Augmentation</vt:lpstr>
      <vt:lpstr>Implementação</vt:lpstr>
      <vt:lpstr>Modelo YOLOv8n</vt:lpstr>
      <vt:lpstr>Treino do modelo</vt:lpstr>
      <vt:lpstr>Realização de inferências</vt:lpstr>
      <vt:lpstr>Recorte das imagens</vt:lpstr>
      <vt:lpstr>Correção de erros</vt:lpstr>
      <vt:lpstr>Abordagem 1 – Método de Otsu</vt:lpstr>
      <vt:lpstr>Pipeline do processamento de imagens</vt:lpstr>
      <vt:lpstr>Extração de máscaras</vt:lpstr>
      <vt:lpstr>Inferência com classificador neuronal</vt:lpstr>
      <vt:lpstr>Armazenamento de resultados</vt:lpstr>
      <vt:lpstr>Abordagem 2 – OCR (Optical Carachter Recognition)</vt:lpstr>
      <vt:lpstr>Inferência com o Modelo pré-treinado OCR</vt:lpstr>
      <vt:lpstr>Armazenamento de resultados</vt:lpstr>
      <vt:lpstr>Análise de resultados</vt:lpstr>
      <vt:lpstr>Métricas de treino</vt:lpstr>
      <vt:lpstr>Métricas de treino (cont.)</vt:lpstr>
      <vt:lpstr>Que erros tiveram de ser apontados</vt:lpstr>
      <vt:lpstr>Resultados das inferências</vt:lpstr>
      <vt:lpstr>Considerações finais sobre os resultados</vt:lpstr>
      <vt:lpstr>Conclusões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JOÃO PEDRO MATIAS GONÇALVES</cp:lastModifiedBy>
  <cp:revision>272</cp:revision>
  <dcterms:created xsi:type="dcterms:W3CDTF">2023-12-20T09:10:19Z</dcterms:created>
  <dcterms:modified xsi:type="dcterms:W3CDTF">2024-02-09T09:44:16Z</dcterms:modified>
</cp:coreProperties>
</file>